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1000108"/>
            <a:ext cx="5857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5400" dirty="0" smtClean="0"/>
              <a:t>Лексічнае значэнне слова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3857628"/>
            <a:ext cx="4429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latin typeface="Monotype Corsiva" pitchFamily="66" charset="0"/>
              </a:rPr>
              <a:t>Якія знаёмыя назвы і словы,</a:t>
            </a:r>
          </a:p>
          <a:p>
            <a:r>
              <a:rPr lang="be-BY" sz="2400" dirty="0" smtClean="0">
                <a:latin typeface="Monotype Corsiva" pitchFamily="66" charset="0"/>
              </a:rPr>
              <a:t>Якая цудоўная родная мова!</a:t>
            </a:r>
          </a:p>
          <a:p>
            <a:r>
              <a:rPr lang="be-BY" sz="2400" dirty="0" smtClean="0">
                <a:latin typeface="Monotype Corsiva" pitchFamily="66" charset="0"/>
              </a:rPr>
              <a:t>І ўсё мілагучна для слыху майго:</a:t>
            </a:r>
          </a:p>
          <a:p>
            <a:r>
              <a:rPr lang="be-BY" sz="2400" dirty="0" smtClean="0">
                <a:latin typeface="Monotype Corsiva" pitchFamily="66" charset="0"/>
              </a:rPr>
              <a:t>І звонкае “дзе” і густое “чаго”…</a:t>
            </a:r>
          </a:p>
          <a:p>
            <a:r>
              <a:rPr lang="be-BY" sz="2400" dirty="0" smtClean="0">
                <a:latin typeface="Monotype Corsiva" pitchFamily="66" charset="0"/>
              </a:rPr>
              <a:t> </a:t>
            </a:r>
            <a:r>
              <a:rPr lang="be-BY" sz="2400" dirty="0" smtClean="0">
                <a:latin typeface="Monotype Corsiva" pitchFamily="66" charset="0"/>
              </a:rPr>
              <a:t>                              Пімен Панчанка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571612"/>
            <a:ext cx="79296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dirty="0" smtClean="0"/>
              <a:t>Бібліятэка</a:t>
            </a:r>
            <a:r>
              <a:rPr lang="be-BY" sz="2800" dirty="0" smtClean="0"/>
              <a:t>, - </a:t>
            </a:r>
            <a:r>
              <a:rPr lang="be-BY" sz="2800" i="1" dirty="0" smtClean="0"/>
              <a:t>і</a:t>
            </a:r>
            <a:r>
              <a:rPr lang="be-BY" sz="2800" dirty="0" smtClean="0"/>
              <a:t>, дав., месн. – </a:t>
            </a:r>
            <a:r>
              <a:rPr lang="be-BY" sz="2800" i="1" dirty="0" smtClean="0"/>
              <a:t>тэцы</a:t>
            </a:r>
            <a:r>
              <a:rPr lang="be-BY" sz="2800" dirty="0" smtClean="0"/>
              <a:t>, родн.мн. - </a:t>
            </a:r>
            <a:r>
              <a:rPr lang="be-BY" sz="2800" i="1" dirty="0" smtClean="0"/>
              <a:t>тэк</a:t>
            </a:r>
            <a:r>
              <a:rPr lang="be-BY" sz="2800" dirty="0" smtClean="0"/>
              <a:t>, ж. 1. Установа, якая збірае, захоўвае і выдае кнігі чытачам. 2. Набор кніг, прызначаны для якой-н. пэўнай групы чытачоў. </a:t>
            </a:r>
            <a:r>
              <a:rPr lang="be-BY" sz="2800" i="1" dirty="0" smtClean="0"/>
              <a:t>Бібліятэка школьніка. Бібліятэка агранома</a:t>
            </a:r>
            <a:r>
              <a:rPr lang="be-BY" sz="2800" dirty="0" smtClean="0"/>
              <a:t>. 3. Набор кніг, якія знаходзяцца ў чыім-н. карыстанні. </a:t>
            </a:r>
            <a:r>
              <a:rPr lang="be-BY" sz="2800" i="1" dirty="0" smtClean="0"/>
              <a:t>У яго вялікая бібліятэка.</a:t>
            </a:r>
          </a:p>
          <a:p>
            <a:endParaRPr lang="be-BY" i="1" dirty="0" smtClean="0"/>
          </a:p>
          <a:p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285992"/>
            <a:ext cx="23574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dirty="0" smtClean="0"/>
              <a:t>Бурштын</a:t>
            </a:r>
          </a:p>
          <a:p>
            <a:pPr algn="ctr"/>
            <a:endParaRPr lang="be-BY" sz="4000" dirty="0" smtClean="0"/>
          </a:p>
          <a:p>
            <a:pPr algn="ctr"/>
            <a:r>
              <a:rPr lang="be-BY" sz="4000" dirty="0" smtClean="0"/>
              <a:t>Смуга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2285992"/>
            <a:ext cx="285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dirty="0" smtClean="0"/>
              <a:t>Талака</a:t>
            </a:r>
          </a:p>
          <a:p>
            <a:pPr algn="ctr"/>
            <a:endParaRPr lang="be-BY" sz="4000" dirty="0" smtClean="0"/>
          </a:p>
          <a:p>
            <a:pPr algn="ctr"/>
            <a:r>
              <a:rPr lang="be-BY" sz="4000" dirty="0" smtClean="0"/>
              <a:t>Палісаднік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2357430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dirty="0" smtClean="0"/>
              <a:t>Спадчына</a:t>
            </a:r>
          </a:p>
          <a:p>
            <a:pPr algn="ctr"/>
            <a:endParaRPr lang="be-BY" sz="4000" dirty="0" smtClean="0"/>
          </a:p>
          <a:p>
            <a:pPr algn="ctr"/>
            <a:r>
              <a:rPr lang="be-BY" sz="4000" dirty="0" smtClean="0"/>
              <a:t>Габелен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2"/>
          <a:ext cx="7929618" cy="471491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4809"/>
                <a:gridCol w="3964809"/>
              </a:tblGrid>
              <a:tr h="94298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e-BY" sz="2000" dirty="0" smtClean="0"/>
                        <a:t>Спосабы тлумачэння лексічнага значэння слова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2982">
                <a:tc>
                  <a:txBody>
                    <a:bodyPr/>
                    <a:lstStyle/>
                    <a:p>
                      <a:r>
                        <a:rPr lang="be-BY" sz="2000" dirty="0" smtClean="0"/>
                        <a:t>Падбор блізкіх па значэнні слоў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000" b="1" dirty="0" smtClean="0"/>
                        <a:t>Славуты</a:t>
                      </a:r>
                      <a:r>
                        <a:rPr lang="be-BY" sz="2000" dirty="0" smtClean="0"/>
                        <a:t> – вядомы, папулярны.</a:t>
                      </a:r>
                      <a:endParaRPr lang="ru-RU" sz="2000" dirty="0"/>
                    </a:p>
                  </a:txBody>
                  <a:tcPr/>
                </a:tc>
              </a:tr>
              <a:tr h="942982">
                <a:tc>
                  <a:txBody>
                    <a:bodyPr/>
                    <a:lstStyle/>
                    <a:p>
                      <a:r>
                        <a:rPr lang="be-BY" sz="2000" dirty="0" smtClean="0"/>
                        <a:t>Спасылка на слова з тым жа значэннем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000" b="1" dirty="0" smtClean="0"/>
                        <a:t>Куфар</a:t>
                      </a:r>
                      <a:r>
                        <a:rPr lang="be-BY" sz="2000" baseline="0" dirty="0" smtClean="0"/>
                        <a:t> – скрыня, якая служыць для захоўвання адзежы.</a:t>
                      </a:r>
                      <a:endParaRPr lang="ru-RU" sz="2000" dirty="0"/>
                    </a:p>
                  </a:txBody>
                  <a:tcPr/>
                </a:tc>
              </a:tr>
              <a:tr h="942982">
                <a:tc>
                  <a:txBody>
                    <a:bodyPr/>
                    <a:lstStyle/>
                    <a:p>
                      <a:r>
                        <a:rPr lang="be-BY" sz="2000" dirty="0" smtClean="0"/>
                        <a:t>Пералік прымет прадмета ці з</a:t>
                      </a:r>
                      <a:r>
                        <a:rPr lang="en-US" sz="2000" dirty="0" smtClean="0"/>
                        <a:t>’</a:t>
                      </a:r>
                      <a:r>
                        <a:rPr lang="be-BY" sz="2000" dirty="0" smtClean="0"/>
                        <a:t>явы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000" b="1" dirty="0" smtClean="0"/>
                        <a:t>Меч</a:t>
                      </a:r>
                      <a:r>
                        <a:rPr lang="be-BY" sz="2000" baseline="0" dirty="0" smtClean="0"/>
                        <a:t> – старадаўняя зброя ў форме вялікага нажа.</a:t>
                      </a:r>
                      <a:endParaRPr lang="ru-RU" sz="2000" dirty="0"/>
                    </a:p>
                  </a:txBody>
                  <a:tcPr/>
                </a:tc>
              </a:tr>
              <a:tr h="942982">
                <a:tc>
                  <a:txBody>
                    <a:bodyPr/>
                    <a:lstStyle/>
                    <a:p>
                      <a:r>
                        <a:rPr lang="be-BY" sz="2000" dirty="0" smtClean="0"/>
                        <a:t>Тлумачэнне праз значымыя часткі, з якіх слова складаецца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000" b="1" dirty="0" smtClean="0"/>
                        <a:t>Срэбраны </a:t>
                      </a:r>
                      <a:r>
                        <a:rPr lang="be-BY" sz="2000" dirty="0" smtClean="0"/>
                        <a:t>– зроблены са срэбра.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643050"/>
            <a:ext cx="80724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000" dirty="0" smtClean="0"/>
              <a:t>  Лес сустракае нас прыемным пахам кветак, смалы. Пр</a:t>
            </a:r>
            <a:r>
              <a:rPr lang="be-BY" sz="3000" b="1" dirty="0" smtClean="0">
                <a:solidFill>
                  <a:srgbClr val="FF0000"/>
                </a:solidFill>
              </a:rPr>
              <a:t>ы</a:t>
            </a:r>
            <a:r>
              <a:rPr lang="be-BY" sz="3000" dirty="0" smtClean="0"/>
              <a:t>ветна вітаюцца з намі з</a:t>
            </a:r>
            <a:r>
              <a:rPr lang="be-BY" sz="3000" b="1" dirty="0" smtClean="0">
                <a:solidFill>
                  <a:srgbClr val="FF0000"/>
                </a:solidFill>
              </a:rPr>
              <a:t>я</a:t>
            </a:r>
            <a:r>
              <a:rPr lang="be-BY" sz="3000" dirty="0" smtClean="0"/>
              <a:t>лёныя хвойкі. Разб</a:t>
            </a:r>
            <a:r>
              <a:rPr lang="be-BY" sz="3000" b="1" dirty="0" smtClean="0">
                <a:solidFill>
                  <a:srgbClr val="FF0000"/>
                </a:solidFill>
              </a:rPr>
              <a:t>е</a:t>
            </a:r>
            <a:r>
              <a:rPr lang="be-BY" sz="3000" dirty="0" smtClean="0"/>
              <a:t>гся па верасе малады бярэзнік. Узвыш</a:t>
            </a:r>
            <a:r>
              <a:rPr lang="be-BY" sz="3000" b="1" dirty="0" smtClean="0">
                <a:solidFill>
                  <a:srgbClr val="FF0000"/>
                </a:solidFill>
              </a:rPr>
              <a:t>а</a:t>
            </a:r>
            <a:r>
              <a:rPr lang="be-BY" sz="3000" dirty="0" smtClean="0"/>
              <a:t>юцца сталыя дубы, як асілкі. Звіні</a:t>
            </a:r>
            <a:r>
              <a:rPr lang="be-BY" sz="3000" b="1" dirty="0" smtClean="0">
                <a:solidFill>
                  <a:srgbClr val="FF0000"/>
                </a:solidFill>
              </a:rPr>
              <a:t>ц</a:t>
            </a:r>
            <a:r>
              <a:rPr lang="be-BY" sz="3000" dirty="0" smtClean="0"/>
              <a:t>ь, грае ў галінах ветрык сваю песню. Наш адка</a:t>
            </a:r>
            <a:r>
              <a:rPr lang="be-BY" sz="3000" b="1" dirty="0" smtClean="0">
                <a:solidFill>
                  <a:srgbClr val="FF0000"/>
                </a:solidFill>
              </a:rPr>
              <a:t>з</a:t>
            </a:r>
            <a:r>
              <a:rPr lang="be-BY" sz="3000" dirty="0" smtClean="0"/>
              <a:t> на гасціннас</a:t>
            </a:r>
            <a:r>
              <a:rPr lang="be-BY" sz="3000" b="1" dirty="0" smtClean="0">
                <a:solidFill>
                  <a:srgbClr val="FF0000"/>
                </a:solidFill>
              </a:rPr>
              <a:t>ц</a:t>
            </a:r>
            <a:r>
              <a:rPr lang="be-BY" sz="3000" dirty="0" smtClean="0"/>
              <a:t>ь – ашчадныя адносіны да гэтага багацця.</a:t>
            </a:r>
            <a:endParaRPr lang="ru-RU" sz="3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662" y="42860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/>
              <a:t>Тэст “Так ці не”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357298"/>
            <a:ext cx="7929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e-BY" sz="2800" dirty="0" smtClean="0"/>
              <a:t>Лексічнае значэнне слова можна знайсці ў арфаграфічным слоўніку.</a:t>
            </a:r>
          </a:p>
          <a:p>
            <a:pPr marL="342900" indent="-342900">
              <a:buAutoNum type="arabicPeriod"/>
            </a:pPr>
            <a:r>
              <a:rPr lang="be-BY" sz="2800" dirty="0" smtClean="0"/>
              <a:t>Лексічнае значэнне можна растлумачыць толькі шляхам апісання.</a:t>
            </a:r>
          </a:p>
          <a:p>
            <a:pPr marL="342900" indent="-342900">
              <a:buAutoNum type="arabicPeriod"/>
            </a:pPr>
            <a:r>
              <a:rPr lang="be-BY" sz="2800" dirty="0" smtClean="0"/>
              <a:t>Лексічнае значэнне – гэта тое, што абазначае слова.</a:t>
            </a:r>
          </a:p>
          <a:p>
            <a:pPr marL="342900" indent="-342900">
              <a:buAutoNum type="arabicPeriod"/>
            </a:pPr>
            <a:r>
              <a:rPr lang="be-BY" sz="2800" dirty="0" smtClean="0"/>
              <a:t>Лексічнае значэнне можна знайсці ў тлумачальным слоўніку.</a:t>
            </a:r>
          </a:p>
          <a:p>
            <a:pPr marL="342900" indent="-342900">
              <a:buAutoNum type="arabicPeriod"/>
            </a:pPr>
            <a:r>
              <a:rPr lang="be-BY" sz="2800" dirty="0" smtClean="0"/>
              <a:t>Ёсць некалькі спосабаў акрэслівання лексічнага значэння слова.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</TotalTime>
  <Words>271</Words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9</cp:revision>
  <dcterms:modified xsi:type="dcterms:W3CDTF">2015-02-18T18:52:34Z</dcterms:modified>
</cp:coreProperties>
</file>